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26" r:id="rId3"/>
    <p:sldId id="489" r:id="rId4"/>
    <p:sldId id="490" r:id="rId5"/>
    <p:sldId id="491" r:id="rId6"/>
    <p:sldId id="487" r:id="rId7"/>
    <p:sldId id="486" r:id="rId8"/>
    <p:sldId id="488" r:id="rId9"/>
    <p:sldId id="492" r:id="rId10"/>
    <p:sldId id="493" r:id="rId11"/>
    <p:sldId id="494" r:id="rId12"/>
    <p:sldId id="495" r:id="rId13"/>
    <p:sldId id="496" r:id="rId14"/>
    <p:sldId id="497" r:id="rId15"/>
    <p:sldId id="498" r:id="rId16"/>
    <p:sldId id="499" r:id="rId17"/>
    <p:sldId id="500" r:id="rId18"/>
    <p:sldId id="501" r:id="rId19"/>
    <p:sldId id="502" r:id="rId20"/>
    <p:sldId id="421" r:id="rId21"/>
    <p:sldId id="422" r:id="rId22"/>
    <p:sldId id="503" r:id="rId23"/>
    <p:sldId id="32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326"/>
            <p14:sldId id="489"/>
            <p14:sldId id="490"/>
            <p14:sldId id="491"/>
            <p14:sldId id="487"/>
            <p14:sldId id="486"/>
            <p14:sldId id="488"/>
            <p14:sldId id="492"/>
            <p14:sldId id="493"/>
            <p14:sldId id="494"/>
            <p14:sldId id="495"/>
            <p14:sldId id="496"/>
            <p14:sldId id="497"/>
            <p14:sldId id="498"/>
            <p14:sldId id="499"/>
            <p14:sldId id="500"/>
            <p14:sldId id="501"/>
            <p14:sldId id="502"/>
            <p14:sldId id="421"/>
            <p14:sldId id="422"/>
            <p14:sldId id="503"/>
            <p14:sldId id="32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49" autoAdjust="0"/>
    <p:restoredTop sz="86470" autoAdjust="0"/>
  </p:normalViewPr>
  <p:slideViewPr>
    <p:cSldViewPr snapToGrid="0">
      <p:cViewPr varScale="1">
        <p:scale>
          <a:sx n="88" d="100"/>
          <a:sy n="88" d="100"/>
        </p:scale>
        <p:origin x="114"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2"/>
            <a:ext cx="9144000" cy="3170237"/>
          </a:xfrm>
        </p:spPr>
        <p:txBody>
          <a:bodyPr>
            <a:normAutofit fontScale="70000" lnSpcReduction="2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a:t>
            </a:r>
            <a:r>
              <a:rPr lang="en-US" sz="4000" dirty="0" smtClean="0">
                <a:latin typeface="Baskerville Old Face" panose="02020602080505020303" pitchFamily="18" charset="0"/>
              </a:rPr>
              <a:t>Galaxy</a:t>
            </a:r>
          </a:p>
          <a:p>
            <a:endParaRPr lang="en-US" sz="4000" dirty="0">
              <a:latin typeface="Baskerville Old Face" panose="02020602080505020303" pitchFamily="18" charset="0"/>
            </a:endParaRPr>
          </a:p>
          <a:p>
            <a:r>
              <a:rPr lang="en-US" sz="6000" dirty="0" smtClean="0">
                <a:solidFill>
                  <a:srgbClr val="C00000"/>
                </a:solidFill>
              </a:rPr>
              <a:t>Professionalism: </a:t>
            </a:r>
            <a:endParaRPr lang="en-US" sz="6000" dirty="0">
              <a:solidFill>
                <a:srgbClr val="C00000"/>
              </a:solidFill>
            </a:endParaRPr>
          </a:p>
          <a:p>
            <a:r>
              <a:rPr lang="en-US" sz="4000" dirty="0" smtClean="0">
                <a:hlinkClick r:id="rId3" action="ppaction://hlinksldjump"/>
              </a:rPr>
              <a:t>Basics </a:t>
            </a:r>
            <a:r>
              <a:rPr lang="en-US" sz="4000" dirty="0">
                <a:hlinkClick r:id="rId3" action="ppaction://hlinksldjump"/>
              </a:rPr>
              <a:t>of Interviewing </a:t>
            </a:r>
            <a:endParaRPr lang="en-US" sz="4000" dirty="0"/>
          </a:p>
          <a:p>
            <a:r>
              <a:rPr lang="en-US" sz="4000" dirty="0" smtClean="0">
                <a:hlinkClick r:id="" action="ppaction://noaction"/>
              </a:rPr>
              <a:t>Commonly </a:t>
            </a:r>
            <a:r>
              <a:rPr lang="en-US" sz="4000" dirty="0">
                <a:hlinkClick r:id="" action="ppaction://noaction"/>
              </a:rPr>
              <a:t>Asked Questions and Answers </a:t>
            </a:r>
            <a:endParaRPr lang="en-US" sz="4000" dirty="0"/>
          </a:p>
          <a:p>
            <a:r>
              <a:rPr lang="en-US" sz="4000" dirty="0" smtClean="0">
                <a:hlinkClick r:id="" action="ppaction://noaction"/>
              </a:rPr>
              <a:t>Our </a:t>
            </a:r>
            <a:r>
              <a:rPr lang="en-US" sz="4000" dirty="0">
                <a:hlinkClick r:id="" action="ppaction://noaction"/>
              </a:rPr>
              <a:t>Pledge of Confidentiality</a:t>
            </a:r>
            <a:endParaRPr lang="en-US" sz="4000" dirty="0"/>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12191999" cy="5940088"/>
          </a:xfrm>
          <a:prstGeom prst="rect">
            <a:avLst/>
          </a:prstGeom>
          <a:noFill/>
        </p:spPr>
        <p:txBody>
          <a:bodyPr wrap="square" rtlCol="0">
            <a:spAutoFit/>
          </a:bodyPr>
          <a:lstStyle/>
          <a:p>
            <a:endParaRPr lang="en-US" sz="2800" dirty="0" smtClean="0"/>
          </a:p>
          <a:p>
            <a:endParaRPr lang="en-US" sz="2800" dirty="0"/>
          </a:p>
          <a:p>
            <a:r>
              <a:rPr lang="en-US" sz="2800" dirty="0"/>
              <a:t>Act professionally. You are a professional who specializes in asking questions and conducting interviews. As a professional interviewer, you have specific tasks you must </a:t>
            </a:r>
            <a:r>
              <a:rPr lang="en-US" sz="2800" dirty="0" smtClean="0"/>
              <a:t>accomplish, and one of the biggest is to build a rapport that will allow the respondent to be honest and cooperative.</a:t>
            </a:r>
            <a:endParaRPr lang="en-US" sz="2800" dirty="0"/>
          </a:p>
          <a:p>
            <a:endParaRPr lang="en-US" sz="2800" dirty="0" smtClean="0"/>
          </a:p>
          <a:p>
            <a:r>
              <a:rPr lang="en-US" sz="2800" dirty="0" smtClean="0"/>
              <a:t>Make </a:t>
            </a:r>
            <a:r>
              <a:rPr lang="en-US" sz="2800" dirty="0"/>
              <a:t>the most of your interaction with </a:t>
            </a:r>
            <a:r>
              <a:rPr lang="en-US" sz="2800" dirty="0" smtClean="0"/>
              <a:t>the respondents </a:t>
            </a:r>
            <a:r>
              <a:rPr lang="en-US" sz="2800" dirty="0"/>
              <a:t>and their </a:t>
            </a:r>
            <a:r>
              <a:rPr lang="en-US" sz="2800" dirty="0" smtClean="0"/>
              <a:t>household. </a:t>
            </a:r>
          </a:p>
          <a:p>
            <a:r>
              <a:rPr lang="en-US" sz="2800" dirty="0" smtClean="0"/>
              <a:t>Even </a:t>
            </a:r>
            <a:r>
              <a:rPr lang="en-US" sz="2800" dirty="0"/>
              <a:t>though you may not be able to complete the survey, you may be able to gain some important information. For example, if </a:t>
            </a:r>
            <a:r>
              <a:rPr lang="en-US" sz="2800" dirty="0" smtClean="0"/>
              <a:t>R is </a:t>
            </a:r>
            <a:r>
              <a:rPr lang="en-US" sz="2800" dirty="0"/>
              <a:t>not available when you visit, gain as much information as you can to help you reach the person the next time you visit. </a:t>
            </a:r>
          </a:p>
          <a:p>
            <a:endParaRPr lang="en-US" sz="2800" b="1" dirty="0" smtClean="0"/>
          </a:p>
          <a:p>
            <a:endParaRPr lang="en-US" sz="1600" dirty="0"/>
          </a:p>
        </p:txBody>
      </p:sp>
      <p:sp>
        <p:nvSpPr>
          <p:cNvPr id="3" name="TextBox 2"/>
          <p:cNvSpPr txBox="1"/>
          <p:nvPr/>
        </p:nvSpPr>
        <p:spPr>
          <a:xfrm>
            <a:off x="10744200" y="1"/>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0915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4200" y="405780"/>
            <a:ext cx="6096000" cy="5863144"/>
          </a:xfrm>
          <a:prstGeom prst="rect">
            <a:avLst/>
          </a:prstGeom>
        </p:spPr>
        <p:txBody>
          <a:bodyPr>
            <a:spAutoFit/>
          </a:bodyPr>
          <a:lstStyle/>
          <a:p>
            <a:r>
              <a:rPr lang="en-US" sz="2800" b="1" dirty="0"/>
              <a:t>Find out:</a:t>
            </a:r>
          </a:p>
          <a:p>
            <a:r>
              <a:rPr lang="en-US" sz="2800" dirty="0"/>
              <a:t>When will the respondent be at home?</a:t>
            </a:r>
          </a:p>
          <a:p>
            <a:r>
              <a:rPr lang="en-US" sz="2800" dirty="0"/>
              <a:t>What is the best time to visit the respondent?</a:t>
            </a:r>
          </a:p>
          <a:p>
            <a:r>
              <a:rPr lang="en-US" sz="2800" dirty="0"/>
              <a:t>Will the informant/ caregiver schedule an “appointment” for the respondent or young person?</a:t>
            </a:r>
          </a:p>
          <a:p>
            <a:r>
              <a:rPr lang="en-US" sz="2800" dirty="0"/>
              <a:t>If you are told that a respondent is ill, on vacation, or away for other reasons, probe to determine the date on which the respondent is expected to return. Make your follow-up visit very soon after the respondent is expected to return.</a:t>
            </a:r>
          </a:p>
          <a:p>
            <a:endParaRPr lang="en-US" sz="1100" dirty="0"/>
          </a:p>
        </p:txBody>
      </p:sp>
      <p:sp>
        <p:nvSpPr>
          <p:cNvPr id="3" name="TextBox 2"/>
          <p:cNvSpPr txBox="1"/>
          <p:nvPr/>
        </p:nvSpPr>
        <p:spPr>
          <a:xfrm>
            <a:off x="10744200" y="1"/>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00459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4285789"/>
          </a:xfrm>
          <a:prstGeom prst="rect">
            <a:avLst/>
          </a:prstGeom>
          <a:noFill/>
        </p:spPr>
        <p:txBody>
          <a:bodyPr wrap="square" rtlCol="0">
            <a:spAutoFit/>
          </a:bodyPr>
          <a:lstStyle/>
          <a:p>
            <a:r>
              <a:rPr lang="en-US" sz="2000" b="1" dirty="0"/>
              <a:t>Conducting the </a:t>
            </a:r>
            <a:r>
              <a:rPr lang="en-US" sz="2000" b="1" dirty="0" smtClean="0"/>
              <a:t>Interview</a:t>
            </a:r>
          </a:p>
          <a:p>
            <a:endParaRPr lang="en-US" sz="1050" b="1" dirty="0"/>
          </a:p>
          <a:p>
            <a:r>
              <a:rPr lang="en-US" sz="3200" dirty="0"/>
              <a:t>After introducing yourself, you are now ready to administer the CAPI </a:t>
            </a:r>
            <a:r>
              <a:rPr lang="en-US" sz="3200" dirty="0" smtClean="0"/>
              <a:t>Questionnaire. </a:t>
            </a:r>
          </a:p>
          <a:p>
            <a:r>
              <a:rPr lang="en-US" sz="3200" dirty="0" smtClean="0"/>
              <a:t>First</a:t>
            </a:r>
            <a:r>
              <a:rPr lang="en-US" sz="3200" dirty="0"/>
              <a:t>, you need to access the case</a:t>
            </a:r>
            <a:r>
              <a:rPr lang="en-US" sz="3200" dirty="0" smtClean="0"/>
              <a:t>.</a:t>
            </a:r>
          </a:p>
          <a:p>
            <a:endParaRPr lang="en-US" sz="3200" dirty="0"/>
          </a:p>
          <a:p>
            <a:r>
              <a:rPr lang="en-US" sz="3200" b="1" dirty="0"/>
              <a:t>Important: </a:t>
            </a:r>
            <a:r>
              <a:rPr lang="en-US" sz="3200" dirty="0"/>
              <a:t>You have already opened the case and entered the questionnaire before you approached the household. </a:t>
            </a:r>
            <a:endParaRPr lang="en-US" sz="3200" dirty="0" smtClean="0"/>
          </a:p>
          <a:p>
            <a:r>
              <a:rPr lang="en-US" sz="3200" dirty="0" smtClean="0"/>
              <a:t>You </a:t>
            </a:r>
            <a:r>
              <a:rPr lang="en-US" sz="3200" dirty="0"/>
              <a:t>have already confirmed that you are at the place of interview. </a:t>
            </a:r>
            <a:endParaRPr lang="en-US" sz="3200" dirty="0" smtClean="0"/>
          </a:p>
          <a:p>
            <a:endParaRPr lang="en-US" dirty="0"/>
          </a:p>
        </p:txBody>
      </p:sp>
      <p:sp>
        <p:nvSpPr>
          <p:cNvPr id="3" name="TextBox 2"/>
          <p:cNvSpPr txBox="1"/>
          <p:nvPr/>
        </p:nvSpPr>
        <p:spPr>
          <a:xfrm>
            <a:off x="9860280" y="13716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08623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693866"/>
          </a:xfrm>
          <a:prstGeom prst="rect">
            <a:avLst/>
          </a:prstGeom>
        </p:spPr>
        <p:txBody>
          <a:bodyPr wrap="square">
            <a:spAutoFit/>
          </a:bodyPr>
          <a:lstStyle/>
          <a:p>
            <a:endParaRPr lang="en-US" sz="2800" dirty="0" smtClean="0"/>
          </a:p>
          <a:p>
            <a:endParaRPr lang="en-US" sz="2800" dirty="0"/>
          </a:p>
          <a:p>
            <a:r>
              <a:rPr lang="en-US" sz="2800" dirty="0" smtClean="0"/>
              <a:t>The </a:t>
            </a:r>
            <a:r>
              <a:rPr lang="en-US" sz="2800" dirty="0"/>
              <a:t>date of the case is set after you have confirmed you are interviewing in the correct household. </a:t>
            </a:r>
          </a:p>
          <a:p>
            <a:r>
              <a:rPr lang="en-US" sz="2800" dirty="0"/>
              <a:t>This date is important to the data files. </a:t>
            </a:r>
            <a:endParaRPr lang="en-US" sz="2800" dirty="0" smtClean="0"/>
          </a:p>
          <a:p>
            <a:endParaRPr lang="en-US" sz="2800" dirty="0"/>
          </a:p>
          <a:p>
            <a:r>
              <a:rPr lang="en-US" sz="2800" dirty="0"/>
              <a:t>If you thought you had the adult parent resident, but realize it is actually the wrong person, stop the case and contact your field manager.</a:t>
            </a:r>
          </a:p>
          <a:p>
            <a:r>
              <a:rPr lang="en-US" sz="2800" dirty="0" smtClean="0"/>
              <a:t>CHRR </a:t>
            </a:r>
            <a:r>
              <a:rPr lang="en-US" sz="2800" dirty="0"/>
              <a:t>will reset the case so that when an interviewer has the right person there will not be a problem. </a:t>
            </a:r>
            <a:endParaRPr lang="en-US" sz="2800" dirty="0" smtClean="0"/>
          </a:p>
          <a:p>
            <a:endParaRPr lang="en-US" sz="2800" dirty="0"/>
          </a:p>
          <a:p>
            <a:r>
              <a:rPr lang="en-US" sz="2800" dirty="0"/>
              <a:t>Field work is a team sport; you and CHRR are all on the same team. </a:t>
            </a:r>
            <a:r>
              <a:rPr lang="en-US" sz="2800" b="1" dirty="0"/>
              <a:t>Don’t keep secrets</a:t>
            </a:r>
            <a:r>
              <a:rPr lang="en-US" sz="2400" b="1" dirty="0"/>
              <a:t>.</a:t>
            </a:r>
          </a:p>
        </p:txBody>
      </p:sp>
      <p:sp>
        <p:nvSpPr>
          <p:cNvPr id="3" name="TextBox 2"/>
          <p:cNvSpPr txBox="1"/>
          <p:nvPr/>
        </p:nvSpPr>
        <p:spPr>
          <a:xfrm>
            <a:off x="9860280" y="13716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9854279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89372"/>
            <a:ext cx="12192000" cy="6278642"/>
          </a:xfrm>
          <a:prstGeom prst="rect">
            <a:avLst/>
          </a:prstGeom>
          <a:noFill/>
        </p:spPr>
        <p:txBody>
          <a:bodyPr wrap="square" rtlCol="0">
            <a:spAutoFit/>
          </a:bodyPr>
          <a:lstStyle/>
          <a:p>
            <a:r>
              <a:rPr lang="en-US" sz="3200" dirty="0"/>
              <a:t>If you get lost or stumped, take your time to read any instructions or to find your place. </a:t>
            </a:r>
            <a:endParaRPr lang="en-US" sz="3200" dirty="0" smtClean="0"/>
          </a:p>
          <a:p>
            <a:endParaRPr lang="en-US" sz="3200" dirty="0" smtClean="0"/>
          </a:p>
          <a:p>
            <a:r>
              <a:rPr lang="en-US" sz="3200" dirty="0" smtClean="0"/>
              <a:t>Don’t </a:t>
            </a:r>
            <a:r>
              <a:rPr lang="en-US" sz="3200" dirty="0"/>
              <a:t>hurry. </a:t>
            </a:r>
            <a:endParaRPr lang="en-US" sz="3200" dirty="0" smtClean="0"/>
          </a:p>
          <a:p>
            <a:endParaRPr lang="en-US" sz="3200" dirty="0" smtClean="0"/>
          </a:p>
          <a:p>
            <a:r>
              <a:rPr lang="en-US" sz="3200" dirty="0" smtClean="0"/>
              <a:t>Let </a:t>
            </a:r>
            <a:r>
              <a:rPr lang="en-US" sz="3200" dirty="0"/>
              <a:t>the respondent know what you are doing. </a:t>
            </a:r>
            <a:endParaRPr lang="en-US" sz="3200" dirty="0" smtClean="0"/>
          </a:p>
          <a:p>
            <a:endParaRPr lang="en-US" sz="3200" dirty="0" smtClean="0"/>
          </a:p>
          <a:p>
            <a:r>
              <a:rPr lang="en-US" sz="3200" dirty="0" smtClean="0"/>
              <a:t>Once </a:t>
            </a:r>
            <a:r>
              <a:rPr lang="en-US" sz="3200" dirty="0"/>
              <a:t>you have completed the interview, you will not be allowed to go back into it to correct errors or edit. </a:t>
            </a:r>
            <a:endParaRPr lang="en-US" sz="3200" dirty="0" smtClean="0"/>
          </a:p>
          <a:p>
            <a:endParaRPr lang="en-US" sz="3200" dirty="0" smtClean="0"/>
          </a:p>
          <a:p>
            <a:r>
              <a:rPr lang="en-US" sz="3200" dirty="0" smtClean="0"/>
              <a:t>Anything </a:t>
            </a:r>
            <a:r>
              <a:rPr lang="en-US" sz="3200" dirty="0"/>
              <a:t>you need us to know please put it in the comment box there is a comment icon on every screen.</a:t>
            </a:r>
          </a:p>
          <a:p>
            <a:endParaRPr lang="en-US"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2825794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60527"/>
            <a:ext cx="11951594" cy="5663089"/>
          </a:xfrm>
          <a:prstGeom prst="rect">
            <a:avLst/>
          </a:prstGeom>
          <a:noFill/>
        </p:spPr>
        <p:txBody>
          <a:bodyPr wrap="square" rtlCol="0">
            <a:spAutoFit/>
          </a:bodyPr>
          <a:lstStyle/>
          <a:p>
            <a:r>
              <a:rPr lang="en-US" sz="3600" b="1" dirty="0"/>
              <a:t>Probing</a:t>
            </a:r>
            <a:r>
              <a:rPr lang="en-US" sz="3600" dirty="0"/>
              <a:t> – We have the technology to make the technical aspects of this interview error-proof, but the human elements of good probing can make it perfect. Remember the probing skills you learned in training</a:t>
            </a:r>
            <a:r>
              <a:rPr lang="en-US" sz="3600" dirty="0" smtClean="0"/>
              <a:t>.</a:t>
            </a:r>
          </a:p>
          <a:p>
            <a:endParaRPr lang="en-US" sz="3600" dirty="0"/>
          </a:p>
          <a:p>
            <a:r>
              <a:rPr lang="en-US" sz="3600" dirty="0"/>
              <a:t>If you or the respondent has a question about the meaning of a question, and the question has “help”, consult help by clicking on the Help icon. If the respondent is still confused, </a:t>
            </a:r>
            <a:r>
              <a:rPr lang="en-US" sz="3600" dirty="0" smtClean="0"/>
              <a:t>check </a:t>
            </a:r>
            <a:r>
              <a:rPr lang="en-US" sz="3600" dirty="0"/>
              <a:t>with your field manager.</a:t>
            </a:r>
          </a:p>
          <a:p>
            <a:endParaRPr lang="en-US" sz="2000" dirty="0" smtClean="0"/>
          </a:p>
          <a:p>
            <a:endParaRPr lang="en-US" dirty="0"/>
          </a:p>
        </p:txBody>
      </p:sp>
      <p:sp>
        <p:nvSpPr>
          <p:cNvPr id="3" name="TextBox 2"/>
          <p:cNvSpPr txBox="1"/>
          <p:nvPr/>
        </p:nvSpPr>
        <p:spPr>
          <a:xfrm>
            <a:off x="11247120" y="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901645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9332"/>
            <a:ext cx="12192000" cy="6494085"/>
          </a:xfrm>
          <a:prstGeom prst="rect">
            <a:avLst/>
          </a:prstGeom>
        </p:spPr>
        <p:txBody>
          <a:bodyPr wrap="square">
            <a:spAutoFit/>
          </a:bodyPr>
          <a:lstStyle/>
          <a:p>
            <a:r>
              <a:rPr lang="en-US" sz="3200" dirty="0" smtClean="0"/>
              <a:t>If </a:t>
            </a:r>
            <a:r>
              <a:rPr lang="en-US" sz="3200" dirty="0"/>
              <a:t>the respondent thinks that more than one answer is appropriate to a single response question, encourage the respondent to choose the one response that is most appropriate or the one response the respondent thinks is more important (unless, of course, the question directs “mark all that apply”) or the first response that comes to the Respondent’s mind. </a:t>
            </a:r>
            <a:endParaRPr lang="en-US" sz="3200" dirty="0" smtClean="0"/>
          </a:p>
          <a:p>
            <a:endParaRPr lang="en-US" sz="3200" dirty="0" smtClean="0"/>
          </a:p>
          <a:p>
            <a:r>
              <a:rPr lang="en-US" sz="3200" dirty="0" smtClean="0"/>
              <a:t>Stress </a:t>
            </a:r>
            <a:r>
              <a:rPr lang="en-US" sz="3200" dirty="0"/>
              <a:t>the importance of choosing only one response, even if the respondent thinks that more than one applies. </a:t>
            </a:r>
            <a:endParaRPr lang="en-US" sz="3200" dirty="0" smtClean="0"/>
          </a:p>
          <a:p>
            <a:endParaRPr lang="en-US" sz="3200" dirty="0" smtClean="0"/>
          </a:p>
          <a:p>
            <a:r>
              <a:rPr lang="en-US" sz="3200" dirty="0" smtClean="0"/>
              <a:t>You </a:t>
            </a:r>
            <a:r>
              <a:rPr lang="en-US" sz="3200" dirty="0"/>
              <a:t>will also have the opportunity to clarify a response or enter a response that is more appropriate for the respondent in the Comments Screen within the questionnaire</a:t>
            </a:r>
          </a:p>
        </p:txBody>
      </p:sp>
      <p:sp>
        <p:nvSpPr>
          <p:cNvPr id="3" name="TextBox 2"/>
          <p:cNvSpPr txBox="1"/>
          <p:nvPr/>
        </p:nvSpPr>
        <p:spPr>
          <a:xfrm>
            <a:off x="11247120" y="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39348008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12192000" cy="6124754"/>
          </a:xfrm>
          <a:prstGeom prst="rect">
            <a:avLst/>
          </a:prstGeom>
          <a:noFill/>
        </p:spPr>
        <p:txBody>
          <a:bodyPr wrap="square" rtlCol="0">
            <a:spAutoFit/>
          </a:bodyPr>
          <a:lstStyle/>
          <a:p>
            <a:r>
              <a:rPr lang="en-US" sz="2800" dirty="0"/>
              <a:t>If the respondent refuses to answer a question, reassure the respondent that his/her answers are confidential and emphasize how important it is that s/he answers all of the questions. </a:t>
            </a:r>
            <a:endParaRPr lang="en-US" sz="2800" dirty="0" smtClean="0"/>
          </a:p>
          <a:p>
            <a:endParaRPr lang="en-US" sz="2800" dirty="0" smtClean="0"/>
          </a:p>
          <a:p>
            <a:r>
              <a:rPr lang="en-US" sz="2800" dirty="0" smtClean="0"/>
              <a:t>Do </a:t>
            </a:r>
            <a:r>
              <a:rPr lang="en-US" sz="2800" dirty="0"/>
              <a:t>not try to determine an answer based on a statement that a respondent made on a previous response. </a:t>
            </a:r>
            <a:endParaRPr lang="en-US" sz="2800" dirty="0" smtClean="0"/>
          </a:p>
          <a:p>
            <a:endParaRPr lang="en-US" sz="2800" dirty="0" smtClean="0"/>
          </a:p>
          <a:p>
            <a:r>
              <a:rPr lang="en-US" sz="2800" dirty="0" smtClean="0"/>
              <a:t>Do </a:t>
            </a:r>
            <a:r>
              <a:rPr lang="en-US" sz="2800" dirty="0"/>
              <a:t>not push or force the respondent into answering</a:t>
            </a:r>
            <a:r>
              <a:rPr lang="en-US" sz="2800" dirty="0" smtClean="0"/>
              <a:t>.</a:t>
            </a:r>
          </a:p>
          <a:p>
            <a:endParaRPr lang="en-US" sz="2800" dirty="0"/>
          </a:p>
          <a:p>
            <a:r>
              <a:rPr lang="en-US" sz="2800" dirty="0"/>
              <a:t>NEVER answer a question FOR the respondent, even if you base it on a statement that s/he makes or on a previous response to a related item. </a:t>
            </a:r>
            <a:endParaRPr lang="en-US" sz="2800" dirty="0" smtClean="0"/>
          </a:p>
          <a:p>
            <a:endParaRPr lang="en-US" sz="2800" dirty="0" smtClean="0"/>
          </a:p>
          <a:p>
            <a:r>
              <a:rPr lang="en-US" sz="2800" dirty="0" smtClean="0"/>
              <a:t>Do </a:t>
            </a:r>
            <a:r>
              <a:rPr lang="en-US" sz="2800" dirty="0"/>
              <a:t>not suggest an answer, even if you think you know his/her answer. </a:t>
            </a:r>
            <a:endParaRPr lang="en-US" sz="2800" dirty="0" smtClean="0"/>
          </a:p>
          <a:p>
            <a:endParaRPr lang="en-US" sz="2800" dirty="0" smtClean="0"/>
          </a:p>
        </p:txBody>
      </p:sp>
      <p:sp>
        <p:nvSpPr>
          <p:cNvPr id="4" name="Rectangle 3"/>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1968308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54157"/>
            <a:ext cx="12192000" cy="5078313"/>
          </a:xfrm>
          <a:prstGeom prst="rect">
            <a:avLst/>
          </a:prstGeom>
        </p:spPr>
        <p:txBody>
          <a:bodyPr wrap="square">
            <a:spAutoFit/>
          </a:bodyPr>
          <a:lstStyle/>
          <a:p>
            <a:r>
              <a:rPr lang="en-US" sz="3600" dirty="0"/>
              <a:t>If the respondent truly does not know the answer to a question, select the “Don’t Know” option and proceed to the next question.</a:t>
            </a:r>
          </a:p>
          <a:p>
            <a:endParaRPr lang="en-US" sz="3600" dirty="0"/>
          </a:p>
          <a:p>
            <a:r>
              <a:rPr lang="en-US" sz="3600" dirty="0"/>
              <a:t>Make sure the respondent understands the question. Repeat questions as necessary.</a:t>
            </a:r>
          </a:p>
          <a:p>
            <a:endParaRPr lang="en-US" sz="3600" dirty="0"/>
          </a:p>
          <a:p>
            <a:r>
              <a:rPr lang="en-US" sz="3600" dirty="0"/>
              <a:t> It will take understanding, patience and sensitivity to ask the questions so the respondent can give quality responses</a:t>
            </a:r>
            <a:r>
              <a:rPr lang="en-US" sz="2400" dirty="0"/>
              <a:t>.</a:t>
            </a:r>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35556102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9397" y="515155"/>
            <a:ext cx="11436440" cy="6432530"/>
          </a:xfrm>
          <a:prstGeom prst="rect">
            <a:avLst/>
          </a:prstGeom>
          <a:noFill/>
        </p:spPr>
        <p:txBody>
          <a:bodyPr wrap="square" rtlCol="0">
            <a:spAutoFit/>
          </a:bodyPr>
          <a:lstStyle/>
          <a:p>
            <a:r>
              <a:rPr lang="en-US" sz="2800" b="1" dirty="0"/>
              <a:t>Locator type questions entering address information and using the </a:t>
            </a:r>
            <a:r>
              <a:rPr lang="en-US" sz="2800" b="1" dirty="0" smtClean="0"/>
              <a:t>map:</a:t>
            </a:r>
          </a:p>
          <a:p>
            <a:endParaRPr lang="en-US" sz="2800" b="1" dirty="0" smtClean="0"/>
          </a:p>
          <a:p>
            <a:r>
              <a:rPr lang="en-US" sz="3200" dirty="0" smtClean="0"/>
              <a:t>Make </a:t>
            </a:r>
            <a:r>
              <a:rPr lang="en-US" sz="3200" dirty="0"/>
              <a:t>sure it is complete and accurate. </a:t>
            </a:r>
            <a:endParaRPr lang="en-US" sz="3200" dirty="0" smtClean="0"/>
          </a:p>
          <a:p>
            <a:r>
              <a:rPr lang="en-US" sz="3200" dirty="0" smtClean="0"/>
              <a:t>Since </a:t>
            </a:r>
            <a:r>
              <a:rPr lang="en-US" sz="3200" dirty="0"/>
              <a:t>we will be using the addresses to geo code data and it is important that you locate the correct address for the location of a specific activity the respondents give you. </a:t>
            </a:r>
            <a:endParaRPr lang="en-US" sz="3200" dirty="0" smtClean="0"/>
          </a:p>
          <a:p>
            <a:r>
              <a:rPr lang="en-US" sz="3200" u="sng" dirty="0" smtClean="0"/>
              <a:t>This </a:t>
            </a:r>
            <a:r>
              <a:rPr lang="en-US" sz="3200" u="sng" dirty="0"/>
              <a:t>is the single most important piece of information for this survey. </a:t>
            </a:r>
            <a:endParaRPr lang="en-US" sz="3200" u="sng" dirty="0" smtClean="0"/>
          </a:p>
          <a:p>
            <a:r>
              <a:rPr lang="en-US" sz="3200" dirty="0" smtClean="0"/>
              <a:t>If </a:t>
            </a:r>
            <a:r>
              <a:rPr lang="en-US" sz="3200" dirty="0"/>
              <a:t>you are having problems with this please contact you field manager as soon as possible</a:t>
            </a:r>
            <a:r>
              <a:rPr lang="en-US" sz="3200" dirty="0" smtClean="0"/>
              <a:t>.</a:t>
            </a:r>
          </a:p>
          <a:p>
            <a:r>
              <a:rPr lang="en-US" sz="3200" dirty="0" smtClean="0"/>
              <a:t>If </a:t>
            </a:r>
            <a:r>
              <a:rPr lang="en-US" sz="3200" dirty="0"/>
              <a:t>the address information is not complete and accurate when you enter it in the questionnaire, we will be losing important data.</a:t>
            </a:r>
          </a:p>
          <a:p>
            <a:endParaRPr lang="en-US" dirty="0"/>
          </a:p>
          <a:p>
            <a:endParaRPr lang="en-US" dirty="0"/>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4276174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25000" b="-25000"/>
          </a:stretch>
        </a:blipFill>
        <a:effectLst/>
      </p:bgPr>
    </p:bg>
    <p:spTree>
      <p:nvGrpSpPr>
        <p:cNvPr id="1" name=""/>
        <p:cNvGrpSpPr/>
        <p:nvPr/>
      </p:nvGrpSpPr>
      <p:grpSpPr>
        <a:xfrm>
          <a:off x="0" y="0"/>
          <a:ext cx="0" cy="0"/>
          <a:chOff x="0" y="0"/>
          <a:chExt cx="0" cy="0"/>
        </a:xfrm>
      </p:grpSpPr>
      <p:sp>
        <p:nvSpPr>
          <p:cNvPr id="2" name="TextBox 1"/>
          <p:cNvSpPr txBox="1"/>
          <p:nvPr/>
        </p:nvSpPr>
        <p:spPr>
          <a:xfrm>
            <a:off x="270456" y="347730"/>
            <a:ext cx="11165983" cy="3200876"/>
          </a:xfrm>
          <a:prstGeom prst="rect">
            <a:avLst/>
          </a:prstGeom>
          <a:noFill/>
        </p:spPr>
        <p:txBody>
          <a:bodyPr wrap="square" rtlCol="0">
            <a:spAutoFit/>
          </a:bodyPr>
          <a:lstStyle/>
          <a:p>
            <a:r>
              <a:rPr lang="en-US" sz="4000" dirty="0" smtClean="0">
                <a:solidFill>
                  <a:srgbClr val="FF0000"/>
                </a:solidFill>
              </a:rPr>
              <a:t>THE </a:t>
            </a:r>
            <a:r>
              <a:rPr lang="en-US" sz="4000" dirty="0">
                <a:solidFill>
                  <a:srgbClr val="FF0000"/>
                </a:solidFill>
              </a:rPr>
              <a:t>INTERVIEWING PROCESS</a:t>
            </a:r>
          </a:p>
          <a:p>
            <a:endParaRPr lang="en-US" sz="3200" i="1" dirty="0" smtClean="0"/>
          </a:p>
          <a:p>
            <a:r>
              <a:rPr lang="en-US" sz="3200" i="1" u="sng" dirty="0" smtClean="0"/>
              <a:t>Basics </a:t>
            </a:r>
            <a:r>
              <a:rPr lang="en-US" sz="3200" i="1" u="sng" dirty="0"/>
              <a:t>of </a:t>
            </a:r>
            <a:r>
              <a:rPr lang="en-US" sz="3200" i="1" u="sng" dirty="0" smtClean="0"/>
              <a:t>Interviewing</a:t>
            </a:r>
          </a:p>
          <a:p>
            <a:endParaRPr lang="en-US" sz="3200" dirty="0"/>
          </a:p>
          <a:p>
            <a:r>
              <a:rPr lang="en-US" sz="2400" dirty="0"/>
              <a:t>To aid your work as an interviewer, we provide a few basic instructions to help you be as effective as possible.</a:t>
            </a:r>
          </a:p>
          <a:p>
            <a:endParaRPr lang="en-US"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2611670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329159" cy="7386638"/>
          </a:xfrm>
          <a:prstGeom prst="rect">
            <a:avLst/>
          </a:prstGeom>
          <a:blipFill>
            <a:blip r:embed="rId2">
              <a:alphaModFix amt="12000"/>
            </a:blip>
            <a:stretch>
              <a:fillRect/>
            </a:stretch>
          </a:blipFill>
        </p:spPr>
        <p:txBody>
          <a:bodyPr wrap="square" rtlCol="0">
            <a:spAutoFit/>
          </a:bodyPr>
          <a:lstStyle/>
          <a:p>
            <a:endParaRPr lang="en-US" sz="2400" b="1" dirty="0" smtClean="0"/>
          </a:p>
          <a:p>
            <a:pPr marL="342900" indent="-342900">
              <a:buFont typeface="Arial" panose="020B0604020202020204" pitchFamily="34" charset="0"/>
              <a:buChar char="•"/>
            </a:pPr>
            <a:r>
              <a:rPr lang="en-US" sz="2800" dirty="0" smtClean="0"/>
              <a:t>Read </a:t>
            </a:r>
            <a:r>
              <a:rPr lang="en-US" sz="2800" dirty="0"/>
              <a:t>all questions word for word. </a:t>
            </a:r>
            <a:endParaRPr lang="en-US" sz="2800" dirty="0" smtClean="0"/>
          </a:p>
          <a:p>
            <a:pPr lvl="1"/>
            <a:r>
              <a:rPr lang="en-US" sz="2800" dirty="0" smtClean="0"/>
              <a:t>Do </a:t>
            </a:r>
            <a:r>
              <a:rPr lang="en-US" sz="2800" dirty="0"/>
              <a:t>not add or change </a:t>
            </a:r>
            <a:r>
              <a:rPr lang="en-US" sz="2800" dirty="0" smtClean="0"/>
              <a:t>ANY </a:t>
            </a:r>
            <a:r>
              <a:rPr lang="en-US" sz="2800" dirty="0"/>
              <a:t>of the words. It is essential that each Respondent hears exactly the same words for the same questions as every other Respondent. If they do not all hear the same thing, their answers won’t be comparable</a:t>
            </a:r>
            <a:r>
              <a:rPr lang="en-US" sz="2800" dirty="0" smtClean="0"/>
              <a:t>.</a:t>
            </a:r>
          </a:p>
          <a:p>
            <a:endParaRPr lang="en-US" sz="2800" dirty="0"/>
          </a:p>
          <a:p>
            <a:pPr marL="342900" indent="-342900">
              <a:buFont typeface="Arial" panose="020B0604020202020204" pitchFamily="34" charset="0"/>
              <a:buChar char="•"/>
            </a:pPr>
            <a:r>
              <a:rPr lang="en-US" sz="2800" dirty="0" smtClean="0"/>
              <a:t>Do </a:t>
            </a:r>
            <a:r>
              <a:rPr lang="en-US" sz="2800" dirty="0"/>
              <a:t>not interpret questions. </a:t>
            </a:r>
            <a:endParaRPr lang="en-US" sz="2800" dirty="0" smtClean="0"/>
          </a:p>
          <a:p>
            <a:pPr lvl="1"/>
            <a:r>
              <a:rPr lang="en-US" sz="2800" dirty="0" smtClean="0"/>
              <a:t>If </a:t>
            </a:r>
            <a:r>
              <a:rPr lang="en-US" sz="2800" dirty="0"/>
              <a:t>the respondent asks you to explain, the best response is usually a variation of, “whatever that means to you…” </a:t>
            </a:r>
            <a:r>
              <a:rPr lang="en-US" sz="2800" dirty="0" smtClean="0"/>
              <a:t>If </a:t>
            </a:r>
            <a:r>
              <a:rPr lang="en-US" sz="2800" dirty="0"/>
              <a:t>a Respondent does not understand a question, “Don’t Know” is an appropriate answer to enter into the computer. </a:t>
            </a:r>
            <a:r>
              <a:rPr lang="en-US" sz="2800" dirty="0" smtClean="0"/>
              <a:t>Make </a:t>
            </a:r>
            <a:r>
              <a:rPr lang="en-US" sz="2800" dirty="0"/>
              <a:t>a note of the question and send it to your FM as soon as you’re back home- that’s why she’s there. This sort of feedback tells us where we need to add instructions - or write a better question</a:t>
            </a:r>
            <a:r>
              <a:rPr lang="en-US" sz="2800" dirty="0" smtClean="0"/>
              <a:t>.</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Do </a:t>
            </a:r>
            <a:r>
              <a:rPr lang="en-US" sz="2800" dirty="0"/>
              <a:t>not rush a Respondent to finish an answer. Do not put words in their mouth</a:t>
            </a:r>
            <a:r>
              <a:rPr lang="en-US" sz="2800" dirty="0" smtClean="0"/>
              <a: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dirty="0"/>
          </a:p>
        </p:txBody>
      </p:sp>
      <p:sp>
        <p:nvSpPr>
          <p:cNvPr id="3" name="TextBox 2"/>
          <p:cNvSpPr txBox="1"/>
          <p:nvPr/>
        </p:nvSpPr>
        <p:spPr>
          <a:xfrm>
            <a:off x="10088880" y="6096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
        <p:nvSpPr>
          <p:cNvPr id="4" name="Rectangle 3"/>
          <p:cNvSpPr/>
          <p:nvPr/>
        </p:nvSpPr>
        <p:spPr>
          <a:xfrm>
            <a:off x="0" y="0"/>
            <a:ext cx="2531590" cy="461665"/>
          </a:xfrm>
          <a:prstGeom prst="rect">
            <a:avLst/>
          </a:prstGeom>
        </p:spPr>
        <p:txBody>
          <a:bodyPr wrap="none">
            <a:spAutoFit/>
          </a:bodyPr>
          <a:lstStyle/>
          <a:p>
            <a:r>
              <a:rPr lang="en-US" sz="2400" b="1" dirty="0" smtClean="0"/>
              <a:t>During the survey:</a:t>
            </a:r>
            <a:endParaRPr lang="en-US" sz="2400" dirty="0"/>
          </a:p>
        </p:txBody>
      </p:sp>
    </p:spTree>
    <p:extLst>
      <p:ext uri="{BB962C8B-B14F-4D97-AF65-F5344CB8AC3E}">
        <p14:creationId xmlns:p14="http://schemas.microsoft.com/office/powerpoint/2010/main" val="3525939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0" y="369332"/>
            <a:ext cx="12192000" cy="5878532"/>
          </a:xfrm>
          <a:prstGeom prst="rect">
            <a:avLst/>
          </a:prstGeom>
        </p:spPr>
        <p:txBody>
          <a:bodyPr wrap="square">
            <a:spAutoFit/>
          </a:bodyPr>
          <a:lstStyle/>
          <a:p>
            <a:pPr marL="342900" indent="-342900">
              <a:buFont typeface="Arial" panose="020B0604020202020204" pitchFamily="34" charset="0"/>
              <a:buChar char="•"/>
            </a:pPr>
            <a:r>
              <a:rPr lang="en-US" sz="2800" dirty="0"/>
              <a:t>Do not influence a Respondent’s answers. </a:t>
            </a:r>
            <a:endParaRPr lang="en-US" sz="2800" dirty="0" smtClean="0"/>
          </a:p>
          <a:p>
            <a:pPr lvl="1"/>
            <a:r>
              <a:rPr lang="en-US" sz="2400" dirty="0" smtClean="0"/>
              <a:t>Avoid </a:t>
            </a:r>
            <a:r>
              <a:rPr lang="en-US" sz="2400" dirty="0"/>
              <a:t>making sounds or remarks of agreement or disagreement. Do not make any positive or negative comments, or express surprise, sympathy or any other feelings about what Respondents tell you. Remarks or comments that may influence how the Respondent answers upcoming </a:t>
            </a:r>
            <a:r>
              <a:rPr lang="en-US" sz="2400" dirty="0" smtClean="0"/>
              <a:t>questions. If </a:t>
            </a:r>
            <a:r>
              <a:rPr lang="en-US" sz="2400" dirty="0"/>
              <a:t>you need to fill in silence to keep the conversation going, you could say “I see” or “I understand”, or similar comments that are value neutral. These and other neutral remarks avoid influencing the direction or content of responses.</a:t>
            </a:r>
          </a:p>
          <a:p>
            <a:pPr marL="342900" indent="-342900">
              <a:buFont typeface="Arial" panose="020B0604020202020204" pitchFamily="34" charset="0"/>
              <a:buChar char="•"/>
            </a:pPr>
            <a:endParaRPr lang="en-US" sz="2800" dirty="0" smtClean="0"/>
          </a:p>
          <a:p>
            <a:pPr marL="342900" indent="-342900">
              <a:buFont typeface="Arial" panose="020B0604020202020204" pitchFamily="34" charset="0"/>
              <a:buChar char="•"/>
            </a:pPr>
            <a:r>
              <a:rPr lang="en-US" sz="2800" dirty="0" smtClean="0"/>
              <a:t>Do </a:t>
            </a:r>
            <a:r>
              <a:rPr lang="en-US" sz="2800" dirty="0"/>
              <a:t>not interpret answers. </a:t>
            </a:r>
            <a:endParaRPr lang="en-US" sz="2800" dirty="0" smtClean="0"/>
          </a:p>
          <a:p>
            <a:pPr lvl="1"/>
            <a:r>
              <a:rPr lang="en-US" sz="2400" dirty="0" smtClean="0"/>
              <a:t>Record </a:t>
            </a:r>
            <a:r>
              <a:rPr lang="en-US" sz="2400" dirty="0"/>
              <a:t>exactly and only what Respondents report. If an answer is unclear, ask for clarification.</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400" dirty="0" smtClean="0"/>
              <a:t>If at any time you feel you do not understand something or need help, leave a comment and make a note to email you Field manager after you have left the HH. Others are probably having the same problem.</a:t>
            </a:r>
            <a:endParaRPr lang="en-US" sz="2400" dirty="0"/>
          </a:p>
        </p:txBody>
      </p:sp>
      <p:sp>
        <p:nvSpPr>
          <p:cNvPr id="3" name="Rectangle 2"/>
          <p:cNvSpPr/>
          <p:nvPr/>
        </p:nvSpPr>
        <p:spPr>
          <a:xfrm>
            <a:off x="0" y="0"/>
            <a:ext cx="2591735" cy="369332"/>
          </a:xfrm>
          <a:prstGeom prst="rect">
            <a:avLst/>
          </a:prstGeom>
        </p:spPr>
        <p:txBody>
          <a:bodyPr wrap="none">
            <a:spAutoFit/>
          </a:bodyPr>
          <a:lstStyle/>
          <a:p>
            <a:r>
              <a:rPr lang="en-US" b="1" dirty="0" smtClean="0"/>
              <a:t>During the Survey </a:t>
            </a:r>
            <a:r>
              <a:rPr lang="en-US" b="1" dirty="0" err="1" smtClean="0"/>
              <a:t>cont</a:t>
            </a:r>
            <a:r>
              <a:rPr lang="en-US" b="1" dirty="0" smtClean="0"/>
              <a:t>….</a:t>
            </a:r>
            <a:endParaRPr lang="en-US" b="1" dirty="0"/>
          </a:p>
        </p:txBody>
      </p:sp>
      <p:sp>
        <p:nvSpPr>
          <p:cNvPr id="5" name="TextBox 4"/>
          <p:cNvSpPr txBox="1"/>
          <p:nvPr/>
        </p:nvSpPr>
        <p:spPr>
          <a:xfrm>
            <a:off x="10088880" y="6096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1575288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1"/>
            <a:ext cx="12192000" cy="6463308"/>
          </a:xfrm>
          <a:prstGeom prst="rect">
            <a:avLst/>
          </a:prstGeom>
          <a:noFill/>
        </p:spPr>
        <p:txBody>
          <a:bodyPr wrap="square" rtlCol="0">
            <a:spAutoFit/>
          </a:bodyPr>
          <a:lstStyle/>
          <a:p>
            <a:r>
              <a:rPr lang="en-US" b="1" dirty="0">
                <a:solidFill>
                  <a:prstClr val="black"/>
                </a:solidFill>
              </a:rPr>
              <a:t>Examples of the activities to follow </a:t>
            </a:r>
            <a:r>
              <a:rPr lang="en-US" b="1" dirty="0" smtClean="0">
                <a:solidFill>
                  <a:prstClr val="black"/>
                </a:solidFill>
              </a:rPr>
              <a:t>are:</a:t>
            </a:r>
          </a:p>
          <a:p>
            <a:endParaRPr lang="en-US" dirty="0">
              <a:solidFill>
                <a:prstClr val="black"/>
              </a:solidFill>
            </a:endParaRPr>
          </a:p>
          <a:p>
            <a:pPr marL="342900" indent="-342900">
              <a:buFontTx/>
              <a:buAutoNum type="arabicParenBoth"/>
            </a:pPr>
            <a:r>
              <a:rPr lang="en-US" sz="2000" dirty="0">
                <a:solidFill>
                  <a:prstClr val="black"/>
                </a:solidFill>
              </a:rPr>
              <a:t>reading the informed consent at the beginning of the </a:t>
            </a:r>
            <a:r>
              <a:rPr lang="en-US" sz="2000" dirty="0" smtClean="0">
                <a:solidFill>
                  <a:prstClr val="black"/>
                </a:solidFill>
              </a:rPr>
              <a:t>interview </a:t>
            </a:r>
            <a:r>
              <a:rPr lang="en-US" sz="2000" dirty="0">
                <a:solidFill>
                  <a:prstClr val="black"/>
                </a:solidFill>
              </a:rPr>
              <a:t>and providing the respondent with a </a:t>
            </a:r>
            <a:r>
              <a:rPr lang="en-US" sz="2000" dirty="0" smtClean="0">
                <a:solidFill>
                  <a:prstClr val="black"/>
                </a:solidFill>
              </a:rPr>
              <a:t>copy	</a:t>
            </a:r>
          </a:p>
          <a:p>
            <a:endParaRPr lang="en-US" sz="2000" dirty="0" smtClean="0">
              <a:solidFill>
                <a:prstClr val="black"/>
              </a:solidFill>
            </a:endParaRPr>
          </a:p>
          <a:p>
            <a:r>
              <a:rPr lang="en-US" sz="2000" dirty="0" smtClean="0">
                <a:solidFill>
                  <a:prstClr val="black"/>
                </a:solidFill>
              </a:rPr>
              <a:t>(2) </a:t>
            </a:r>
            <a:r>
              <a:rPr lang="en-US" sz="2000" dirty="0">
                <a:solidFill>
                  <a:prstClr val="black"/>
                </a:solidFill>
              </a:rPr>
              <a:t>obtaining the signed Parental Permission before you interview the eligible youth and you need to keep this copy and bring it with you so that we can file </a:t>
            </a:r>
            <a:r>
              <a:rPr lang="en-US" sz="2000" dirty="0" smtClean="0">
                <a:solidFill>
                  <a:prstClr val="black"/>
                </a:solidFill>
              </a:rPr>
              <a:t>it</a:t>
            </a:r>
          </a:p>
          <a:p>
            <a:endParaRPr lang="en-US" sz="2000" dirty="0" smtClean="0">
              <a:solidFill>
                <a:prstClr val="black"/>
              </a:solidFill>
            </a:endParaRPr>
          </a:p>
          <a:p>
            <a:r>
              <a:rPr lang="en-US" sz="2000" dirty="0" smtClean="0">
                <a:solidFill>
                  <a:prstClr val="black"/>
                </a:solidFill>
              </a:rPr>
              <a:t>(3) distributing </a:t>
            </a:r>
            <a:r>
              <a:rPr lang="en-US" sz="2000" dirty="0">
                <a:solidFill>
                  <a:prstClr val="black"/>
                </a:solidFill>
              </a:rPr>
              <a:t>only the materials or letters to the respondents that have been reviewed and approved by the project and</a:t>
            </a:r>
          </a:p>
          <a:p>
            <a:endParaRPr lang="en-US" sz="2000" dirty="0" smtClean="0">
              <a:solidFill>
                <a:prstClr val="black"/>
              </a:solidFill>
            </a:endParaRPr>
          </a:p>
          <a:p>
            <a:r>
              <a:rPr lang="en-US" sz="2000" dirty="0" smtClean="0">
                <a:solidFill>
                  <a:prstClr val="black"/>
                </a:solidFill>
              </a:rPr>
              <a:t>(</a:t>
            </a:r>
            <a:r>
              <a:rPr lang="en-US" sz="2000" dirty="0">
                <a:solidFill>
                  <a:prstClr val="black"/>
                </a:solidFill>
              </a:rPr>
              <a:t>4) answering all questions accurately and completely. Please feel free to ask your Field manager any questions about informed consents, IRBs and similar topics. If there are any questions that you cannot answer for the respondents, tell them you will find out the answer and get right back to them.</a:t>
            </a:r>
          </a:p>
          <a:p>
            <a:endParaRPr lang="en-US" sz="2000" dirty="0">
              <a:solidFill>
                <a:prstClr val="black"/>
              </a:solidFill>
            </a:endParaRPr>
          </a:p>
          <a:p>
            <a:r>
              <a:rPr lang="en-US" sz="2000" b="1" dirty="0">
                <a:solidFill>
                  <a:prstClr val="black"/>
                </a:solidFill>
              </a:rPr>
              <a:t>Do not give them answers you are unsure of, or you think they want to hear. </a:t>
            </a:r>
            <a:endParaRPr lang="en-US" sz="2000" b="1" dirty="0" smtClean="0">
              <a:solidFill>
                <a:prstClr val="black"/>
              </a:solidFill>
            </a:endParaRPr>
          </a:p>
          <a:p>
            <a:endParaRPr lang="en-US" sz="2000" b="1" dirty="0" smtClean="0">
              <a:solidFill>
                <a:prstClr val="black"/>
              </a:solidFill>
            </a:endParaRPr>
          </a:p>
          <a:p>
            <a:r>
              <a:rPr lang="en-US" sz="2000" b="1" dirty="0" smtClean="0">
                <a:solidFill>
                  <a:prstClr val="black"/>
                </a:solidFill>
              </a:rPr>
              <a:t>Do </a:t>
            </a:r>
            <a:r>
              <a:rPr lang="en-US" sz="2000" b="1" dirty="0">
                <a:solidFill>
                  <a:prstClr val="black"/>
                </a:solidFill>
              </a:rPr>
              <a:t>not deviate from the provided materials. </a:t>
            </a:r>
            <a:endParaRPr lang="en-US" sz="2000" b="1" dirty="0" smtClean="0">
              <a:solidFill>
                <a:prstClr val="black"/>
              </a:solidFill>
            </a:endParaRPr>
          </a:p>
          <a:p>
            <a:endParaRPr lang="en-US" sz="2000" b="1" dirty="0" smtClean="0">
              <a:solidFill>
                <a:prstClr val="black"/>
              </a:solidFill>
            </a:endParaRPr>
          </a:p>
          <a:p>
            <a:r>
              <a:rPr lang="en-US" sz="2000" b="1" dirty="0" smtClean="0">
                <a:solidFill>
                  <a:prstClr val="black"/>
                </a:solidFill>
              </a:rPr>
              <a:t>Let </a:t>
            </a:r>
            <a:r>
              <a:rPr lang="en-US" sz="2000" b="1" dirty="0">
                <a:solidFill>
                  <a:prstClr val="black"/>
                </a:solidFill>
              </a:rPr>
              <a:t>us know if there are other materials you need and we will try our best to develop them and get approval through the proper channels.</a:t>
            </a:r>
          </a:p>
          <a:p>
            <a:endParaRPr lang="en-US" dirty="0">
              <a:solidFill>
                <a:prstClr val="black"/>
              </a:solidFill>
            </a:endParaRPr>
          </a:p>
        </p:txBody>
      </p:sp>
      <p:sp>
        <p:nvSpPr>
          <p:cNvPr id="3" name="Rectangle 2"/>
          <p:cNvSpPr/>
          <p:nvPr/>
        </p:nvSpPr>
        <p:spPr>
          <a:xfrm>
            <a:off x="10479324" y="164068"/>
            <a:ext cx="712631" cy="369332"/>
          </a:xfrm>
          <a:prstGeom prst="rect">
            <a:avLst/>
          </a:prstGeom>
        </p:spPr>
        <p:txBody>
          <a:bodyPr wrap="none">
            <a:spAutoFit/>
          </a:bodyPr>
          <a:lstStyle/>
          <a:p>
            <a:r>
              <a:rPr lang="en-US" u="sng" dirty="0">
                <a:solidFill>
                  <a:prstClr val="black"/>
                </a:solidFill>
                <a:hlinkClick r:id="rId2" action="ppaction://hlinksldjump"/>
              </a:rPr>
              <a:t>T.O.C</a:t>
            </a:r>
            <a:r>
              <a:rPr lang="en-US" dirty="0">
                <a:solidFill>
                  <a:prstClr val="black"/>
                </a:solidFill>
                <a:hlinkClick r:id="rId2" action="ppaction://hlinksldjump"/>
              </a:rPr>
              <a:t>.</a:t>
            </a:r>
            <a:endParaRPr lang="en-US" dirty="0">
              <a:solidFill>
                <a:prstClr val="black"/>
              </a:solidFill>
            </a:endParaRPr>
          </a:p>
        </p:txBody>
      </p:sp>
    </p:spTree>
    <p:extLst>
      <p:ext uri="{BB962C8B-B14F-4D97-AF65-F5344CB8AC3E}">
        <p14:creationId xmlns:p14="http://schemas.microsoft.com/office/powerpoint/2010/main" val="26510010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alphaModFix amt="12000"/>
          </a:blip>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0" y="0"/>
            <a:ext cx="12192000" cy="6586418"/>
          </a:xfrm>
          <a:prstGeom prst="rect">
            <a:avLst/>
          </a:prstGeom>
          <a:noFill/>
        </p:spPr>
        <p:txBody>
          <a:bodyPr wrap="square" rtlCol="0">
            <a:spAutoFit/>
          </a:bodyPr>
          <a:lstStyle/>
          <a:p>
            <a:r>
              <a:rPr lang="en-US" sz="3200" b="1" dirty="0" smtClean="0"/>
              <a:t>Summary</a:t>
            </a:r>
          </a:p>
          <a:p>
            <a:endParaRPr lang="en-US" dirty="0"/>
          </a:p>
          <a:p>
            <a:r>
              <a:rPr lang="en-US" sz="2400" dirty="0"/>
              <a:t>Remember you can motivate contacts to complete an interview</a:t>
            </a:r>
            <a:r>
              <a:rPr lang="en-US" sz="2400" dirty="0" smtClean="0"/>
              <a:t>:</a:t>
            </a:r>
          </a:p>
          <a:p>
            <a:endParaRPr lang="en-US" sz="2400" dirty="0"/>
          </a:p>
          <a:p>
            <a:r>
              <a:rPr lang="en-US" sz="2400" dirty="0" smtClean="0"/>
              <a:t>* </a:t>
            </a:r>
            <a:r>
              <a:rPr lang="en-US" sz="2400" dirty="0"/>
              <a:t>Be well informed of the process and material</a:t>
            </a:r>
          </a:p>
          <a:p>
            <a:r>
              <a:rPr lang="en-US" sz="2400" dirty="0" smtClean="0"/>
              <a:t>* </a:t>
            </a:r>
            <a:r>
              <a:rPr lang="en-US" sz="2400" dirty="0"/>
              <a:t>Remain polite and confident throughout the interview</a:t>
            </a:r>
          </a:p>
          <a:p>
            <a:r>
              <a:rPr lang="en-US" sz="2400" dirty="0" smtClean="0"/>
              <a:t>*Sound </a:t>
            </a:r>
            <a:r>
              <a:rPr lang="en-US" sz="2400" dirty="0"/>
              <a:t>interested in what the Respondent says and in getting the information </a:t>
            </a:r>
            <a:r>
              <a:rPr lang="en-US" sz="2400" dirty="0" smtClean="0"/>
              <a:t>right</a:t>
            </a:r>
          </a:p>
          <a:p>
            <a:pPr marL="342900" indent="-342900">
              <a:buFont typeface="Arial" panose="020B0604020202020204" pitchFamily="34" charset="0"/>
              <a:buChar char="•"/>
            </a:pPr>
            <a:endParaRPr lang="en-US" sz="2400" dirty="0"/>
          </a:p>
          <a:p>
            <a:r>
              <a:rPr lang="en-US" sz="2400" dirty="0"/>
              <a:t>And you can efficiently and effectively complete the process if you</a:t>
            </a:r>
            <a:r>
              <a:rPr lang="en-US" sz="2400" dirty="0" smtClean="0"/>
              <a:t>:</a:t>
            </a:r>
          </a:p>
          <a:p>
            <a:endParaRPr lang="en-US" sz="2400" dirty="0"/>
          </a:p>
          <a:p>
            <a:r>
              <a:rPr lang="en-US" sz="2400" dirty="0" smtClean="0"/>
              <a:t>* </a:t>
            </a:r>
            <a:r>
              <a:rPr lang="en-US" sz="2400" dirty="0"/>
              <a:t>Carefully follow all instructions</a:t>
            </a:r>
          </a:p>
          <a:p>
            <a:r>
              <a:rPr lang="en-US" sz="2400" dirty="0" smtClean="0"/>
              <a:t>* </a:t>
            </a:r>
            <a:r>
              <a:rPr lang="en-US" sz="2400" dirty="0"/>
              <a:t>Read all questions word for word</a:t>
            </a:r>
          </a:p>
          <a:p>
            <a:r>
              <a:rPr lang="en-US" sz="2400" dirty="0" smtClean="0"/>
              <a:t>* </a:t>
            </a:r>
            <a:r>
              <a:rPr lang="en-US" sz="2400" dirty="0"/>
              <a:t>Accurately and faithfully report all received information</a:t>
            </a:r>
          </a:p>
          <a:p>
            <a:r>
              <a:rPr lang="en-US" sz="2400" dirty="0" smtClean="0"/>
              <a:t>* </a:t>
            </a:r>
            <a:r>
              <a:rPr lang="en-US" sz="2400" dirty="0"/>
              <a:t>Do not put words in the Respondent’s mouth or finish questions for him/her</a:t>
            </a:r>
          </a:p>
          <a:p>
            <a:r>
              <a:rPr lang="en-US" sz="2400" dirty="0" smtClean="0"/>
              <a:t>* </a:t>
            </a:r>
            <a:r>
              <a:rPr lang="en-US" sz="2400" dirty="0"/>
              <a:t>Remain neutral and do not influence the Respondent’s answers in any way</a:t>
            </a:r>
          </a:p>
          <a:p>
            <a:r>
              <a:rPr lang="en-US" sz="2400" dirty="0" smtClean="0"/>
              <a:t>* </a:t>
            </a:r>
            <a:r>
              <a:rPr lang="en-US" sz="2400" dirty="0"/>
              <a:t>Respect the privacy of the Respondent by keeping information confidential</a:t>
            </a:r>
          </a:p>
          <a:p>
            <a:endParaRPr lang="en-US" dirty="0"/>
          </a:p>
          <a:p>
            <a:endParaRPr lang="en-US"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271167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1999" cy="7386638"/>
          </a:xfrm>
          <a:prstGeom prst="rect">
            <a:avLst/>
          </a:prstGeom>
          <a:noFill/>
        </p:spPr>
        <p:txBody>
          <a:bodyPr wrap="square" rtlCol="0">
            <a:spAutoFit/>
          </a:bodyPr>
          <a:lstStyle/>
          <a:p>
            <a:r>
              <a:rPr lang="en-US" b="1" dirty="0"/>
              <a:t>Making Contact with the Household</a:t>
            </a:r>
            <a:r>
              <a:rPr lang="en-US" b="1" dirty="0" smtClean="0"/>
              <a:t>:</a:t>
            </a:r>
          </a:p>
          <a:p>
            <a:endParaRPr lang="en-US" dirty="0"/>
          </a:p>
          <a:p>
            <a:r>
              <a:rPr lang="en-US" sz="2800" dirty="0"/>
              <a:t>When you make contact with the household, ask to speak with </a:t>
            </a:r>
            <a:r>
              <a:rPr lang="en-US" sz="2800" dirty="0" smtClean="0"/>
              <a:t>an adult resident then introduce </a:t>
            </a:r>
            <a:r>
              <a:rPr lang="en-US" sz="2800" dirty="0"/>
              <a:t>yourself and state the purpose of your visit. </a:t>
            </a:r>
            <a:endParaRPr lang="en-US" sz="2800" dirty="0" smtClean="0"/>
          </a:p>
          <a:p>
            <a:endParaRPr lang="en-US" sz="2800" dirty="0" smtClean="0"/>
          </a:p>
          <a:p>
            <a:r>
              <a:rPr lang="en-US" sz="2800" dirty="0" smtClean="0"/>
              <a:t>Tell </a:t>
            </a:r>
            <a:r>
              <a:rPr lang="en-US" sz="2800" dirty="0"/>
              <a:t>him/her that you are a researcher for the Center for Human Resource Research at Ohio State University and that you are calling concerning a survey in their neighborhood</a:t>
            </a:r>
            <a:r>
              <a:rPr lang="en-US" sz="2800" dirty="0" smtClean="0"/>
              <a:t>.</a:t>
            </a:r>
          </a:p>
          <a:p>
            <a:endParaRPr lang="en-US" sz="2800" dirty="0" smtClean="0"/>
          </a:p>
          <a:p>
            <a:r>
              <a:rPr lang="en-US" sz="2800" dirty="0" smtClean="0"/>
              <a:t>Assure </a:t>
            </a:r>
            <a:r>
              <a:rPr lang="en-US" sz="2800" dirty="0"/>
              <a:t>them this is not a telemarketing and you are not selling anything. </a:t>
            </a:r>
            <a:endParaRPr lang="en-US" sz="2800" dirty="0" smtClean="0"/>
          </a:p>
          <a:p>
            <a:r>
              <a:rPr lang="en-US" sz="2800" dirty="0" smtClean="0"/>
              <a:t>Keep </a:t>
            </a:r>
            <a:r>
              <a:rPr lang="en-US" sz="2800" dirty="0"/>
              <a:t>in mind that this respondent may have been a </a:t>
            </a:r>
            <a:r>
              <a:rPr lang="en-US" sz="2800" dirty="0" smtClean="0"/>
              <a:t>referral. </a:t>
            </a:r>
          </a:p>
          <a:p>
            <a:endParaRPr lang="en-US" sz="2800" dirty="0" smtClean="0"/>
          </a:p>
          <a:p>
            <a:r>
              <a:rPr lang="en-US" sz="2800" dirty="0" smtClean="0"/>
              <a:t>Mention </a:t>
            </a:r>
            <a:r>
              <a:rPr lang="en-US" sz="2800" dirty="0"/>
              <a:t>the incentive and community service form. </a:t>
            </a:r>
            <a:endParaRPr lang="en-US" sz="2800" dirty="0" smtClean="0"/>
          </a:p>
          <a:p>
            <a:endParaRPr lang="en-US" sz="2800" dirty="0" smtClean="0"/>
          </a:p>
          <a:p>
            <a:r>
              <a:rPr lang="en-US" sz="2800" dirty="0" smtClean="0"/>
              <a:t>Mention </a:t>
            </a:r>
            <a:r>
              <a:rPr lang="en-US" sz="2800" dirty="0"/>
              <a:t>that you will not disclose the name of the survey or that they have participated in this study to anyone but the respondents (see Confidentiality). </a:t>
            </a:r>
            <a:endParaRPr lang="en-US" sz="2800" dirty="0" smtClean="0"/>
          </a:p>
          <a:p>
            <a:endParaRPr lang="en-US" sz="2800" dirty="0"/>
          </a:p>
          <a:p>
            <a:endParaRPr lang="en-US" dirty="0"/>
          </a:p>
        </p:txBody>
      </p:sp>
      <p:sp>
        <p:nvSpPr>
          <p:cNvPr id="3" name="TextBox 2"/>
          <p:cNvSpPr txBox="1"/>
          <p:nvPr/>
        </p:nvSpPr>
        <p:spPr>
          <a:xfrm>
            <a:off x="9966960" y="18288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25878778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74642"/>
            <a:ext cx="12192000" cy="2677656"/>
          </a:xfrm>
          <a:prstGeom prst="rect">
            <a:avLst/>
          </a:prstGeom>
        </p:spPr>
        <p:txBody>
          <a:bodyPr wrap="square">
            <a:spAutoFit/>
          </a:bodyPr>
          <a:lstStyle/>
          <a:p>
            <a:r>
              <a:rPr lang="en-US" sz="2800" dirty="0"/>
              <a:t>When you contact a household or a respondent, always begin speaking in English; if the person to whom you are speaking does not understand you, speak slowly and adjust</a:t>
            </a:r>
            <a:r>
              <a:rPr lang="en-US" sz="2800" dirty="0" smtClean="0"/>
              <a:t>.</a:t>
            </a:r>
          </a:p>
          <a:p>
            <a:endParaRPr lang="en-US" sz="2800" dirty="0"/>
          </a:p>
          <a:p>
            <a:r>
              <a:rPr lang="en-US" sz="2800" dirty="0" smtClean="0"/>
              <a:t>Bear </a:t>
            </a:r>
            <a:r>
              <a:rPr lang="en-US" sz="2800" dirty="0"/>
              <a:t>in mind that most immigrants to the U.S. understand English if you speak slowly.</a:t>
            </a:r>
          </a:p>
        </p:txBody>
      </p:sp>
      <p:sp>
        <p:nvSpPr>
          <p:cNvPr id="3" name="TextBox 2"/>
          <p:cNvSpPr txBox="1"/>
          <p:nvPr/>
        </p:nvSpPr>
        <p:spPr>
          <a:xfrm>
            <a:off x="9966960" y="18288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942253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1475076" cy="6093976"/>
          </a:xfrm>
          <a:prstGeom prst="rect">
            <a:avLst/>
          </a:prstGeom>
          <a:noFill/>
        </p:spPr>
        <p:txBody>
          <a:bodyPr wrap="square" rtlCol="0">
            <a:spAutoFit/>
          </a:bodyPr>
          <a:lstStyle/>
          <a:p>
            <a:r>
              <a:rPr lang="en-US" b="1" dirty="0"/>
              <a:t>Gain Cooperation and Schedule Appointment</a:t>
            </a:r>
            <a:r>
              <a:rPr lang="en-US" b="1" dirty="0" smtClean="0"/>
              <a:t>:</a:t>
            </a:r>
          </a:p>
          <a:p>
            <a:endParaRPr lang="en-US" dirty="0"/>
          </a:p>
          <a:p>
            <a:r>
              <a:rPr lang="en-US" sz="2800" dirty="0"/>
              <a:t>After you make contact </a:t>
            </a:r>
            <a:r>
              <a:rPr lang="en-US" sz="2800" dirty="0" smtClean="0"/>
              <a:t>with the </a:t>
            </a:r>
            <a:r>
              <a:rPr lang="en-US" sz="2800" dirty="0"/>
              <a:t>respondent, the next step is to interview. </a:t>
            </a:r>
            <a:endParaRPr lang="en-US" sz="2800" dirty="0" smtClean="0"/>
          </a:p>
          <a:p>
            <a:r>
              <a:rPr lang="en-US" sz="2800" dirty="0" smtClean="0"/>
              <a:t>In </a:t>
            </a:r>
            <a:r>
              <a:rPr lang="en-US" sz="2800" dirty="0"/>
              <a:t>most cases the respondent has already agreed to participate and to schedule a time to administer the questionnaire</a:t>
            </a:r>
            <a:r>
              <a:rPr lang="en-US" sz="2800" dirty="0" smtClean="0"/>
              <a:t>.</a:t>
            </a:r>
          </a:p>
          <a:p>
            <a:endParaRPr lang="en-US" sz="2800" dirty="0"/>
          </a:p>
          <a:p>
            <a:r>
              <a:rPr lang="en-US" sz="2800" dirty="0"/>
              <a:t>Interviewing sounds easy, in theory</a:t>
            </a:r>
            <a:r>
              <a:rPr lang="en-US" sz="2800" dirty="0" smtClean="0"/>
              <a:t>. </a:t>
            </a:r>
            <a:r>
              <a:rPr lang="en-US" sz="2800" dirty="0"/>
              <a:t>In practice however, becoming a good field interviewer requires a lot of hard work. While each interviewer develops their own individual style, there are some techniques that all successful interviewers use as a foundation to build upon. </a:t>
            </a:r>
            <a:endParaRPr lang="en-US" sz="2800" dirty="0" smtClean="0"/>
          </a:p>
          <a:p>
            <a:endParaRPr lang="en-US" sz="2800" dirty="0"/>
          </a:p>
          <a:p>
            <a:r>
              <a:rPr lang="en-US" sz="2800" dirty="0" smtClean="0"/>
              <a:t>It </a:t>
            </a:r>
            <a:r>
              <a:rPr lang="en-US" sz="2800" dirty="0"/>
              <a:t>is important to approach each interview with a positive attitude and mind set – one of confidence and professionalism</a:t>
            </a:r>
            <a:r>
              <a:rPr lang="en-US" sz="2800" dirty="0" smtClean="0"/>
              <a:t>. More about persuading contacts to participate later, this is what makes– or destroys!– a survey.</a:t>
            </a:r>
          </a:p>
          <a:p>
            <a:endParaRPr lang="en-US" dirty="0"/>
          </a:p>
        </p:txBody>
      </p:sp>
      <p:sp>
        <p:nvSpPr>
          <p:cNvPr id="3" name="TextBox 2"/>
          <p:cNvSpPr txBox="1"/>
          <p:nvPr/>
        </p:nvSpPr>
        <p:spPr>
          <a:xfrm>
            <a:off x="10061050" y="141135"/>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2591873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309420"/>
          </a:xfrm>
          <a:prstGeom prst="rect">
            <a:avLst/>
          </a:prstGeom>
        </p:spPr>
        <p:txBody>
          <a:bodyPr wrap="square">
            <a:spAutoFit/>
          </a:bodyPr>
          <a:lstStyle/>
          <a:p>
            <a:r>
              <a:rPr lang="en-US" sz="2400" b="1" dirty="0">
                <a:solidFill>
                  <a:prstClr val="black"/>
                </a:solidFill>
              </a:rPr>
              <a:t>Interview the Right </a:t>
            </a:r>
            <a:r>
              <a:rPr lang="en-US" sz="2400" b="1" dirty="0" smtClean="0">
                <a:solidFill>
                  <a:prstClr val="black"/>
                </a:solidFill>
              </a:rPr>
              <a:t>Person</a:t>
            </a:r>
          </a:p>
          <a:p>
            <a:endParaRPr lang="en-US" sz="2000" b="1" dirty="0">
              <a:solidFill>
                <a:prstClr val="black"/>
              </a:solidFill>
            </a:endParaRPr>
          </a:p>
          <a:p>
            <a:pPr marL="285750" indent="-285750">
              <a:buFont typeface="Arial" panose="020B0604020202020204" pitchFamily="34" charset="0"/>
              <a:buChar char="•"/>
            </a:pPr>
            <a:r>
              <a:rPr lang="en-US" sz="2800" dirty="0" smtClean="0">
                <a:solidFill>
                  <a:prstClr val="black"/>
                </a:solidFill>
              </a:rPr>
              <a:t>Be </a:t>
            </a:r>
            <a:r>
              <a:rPr lang="en-US" sz="2800" dirty="0">
                <a:solidFill>
                  <a:prstClr val="black"/>
                </a:solidFill>
              </a:rPr>
              <a:t>sure to interview only qualified Respondents. </a:t>
            </a:r>
            <a:r>
              <a:rPr lang="en-US" sz="2800" dirty="0" smtClean="0">
                <a:solidFill>
                  <a:prstClr val="black"/>
                </a:solidFill>
              </a:rPr>
              <a:t>Respondents </a:t>
            </a:r>
            <a:r>
              <a:rPr lang="en-US" sz="2800" dirty="0">
                <a:solidFill>
                  <a:prstClr val="black"/>
                </a:solidFill>
              </a:rPr>
              <a:t>for this study were scientifically selected and we must make sure only selected people are interviewed. The script will guide you to an understanding of the person’s qualifications. If you reach a point where you are not sure if you have the right Respondent, ask your Field manager for assistance</a:t>
            </a:r>
            <a:r>
              <a:rPr lang="en-US" sz="2800" dirty="0" smtClean="0">
                <a:solidFill>
                  <a:prstClr val="black"/>
                </a:solidFill>
              </a:rPr>
              <a:t>.</a:t>
            </a:r>
          </a:p>
          <a:p>
            <a:pPr marL="285750" indent="-285750">
              <a:buFont typeface="Arial" panose="020B0604020202020204" pitchFamily="34" charset="0"/>
              <a:buChar char="•"/>
            </a:pPr>
            <a:endParaRPr lang="en-US" sz="2800" dirty="0">
              <a:solidFill>
                <a:prstClr val="black"/>
              </a:solidFill>
            </a:endParaRPr>
          </a:p>
          <a:p>
            <a:pPr marL="285750" indent="-285750">
              <a:buFont typeface="Arial" panose="020B0604020202020204" pitchFamily="34" charset="0"/>
              <a:buChar char="•"/>
            </a:pPr>
            <a:r>
              <a:rPr lang="en-US" sz="2800" dirty="0" smtClean="0">
                <a:solidFill>
                  <a:prstClr val="black"/>
                </a:solidFill>
              </a:rPr>
              <a:t>If </a:t>
            </a:r>
            <a:r>
              <a:rPr lang="en-US" sz="2800" dirty="0">
                <a:solidFill>
                  <a:prstClr val="black"/>
                </a:solidFill>
              </a:rPr>
              <a:t>the Respondent answers the door but cannot be interviewed at that time, try to set an appointment for a specific time and date which would be more convenient</a:t>
            </a:r>
            <a:r>
              <a:rPr lang="en-US" sz="2800" dirty="0" smtClean="0">
                <a:solidFill>
                  <a:prstClr val="black"/>
                </a:solidFill>
              </a:rPr>
              <a:t>.</a:t>
            </a:r>
          </a:p>
          <a:p>
            <a:pPr marL="285750" indent="-285750">
              <a:buFont typeface="Arial" panose="020B0604020202020204" pitchFamily="34" charset="0"/>
              <a:buChar char="•"/>
            </a:pPr>
            <a:endParaRPr lang="en-US" sz="2800" dirty="0">
              <a:solidFill>
                <a:prstClr val="black"/>
              </a:solidFill>
            </a:endParaRPr>
          </a:p>
          <a:p>
            <a:r>
              <a:rPr lang="en-US" sz="2800" dirty="0">
                <a:solidFill>
                  <a:prstClr val="black"/>
                </a:solidFill>
              </a:rPr>
              <a:t>At the start of the interview we provide some checks to help you verify the identity of the respondent. If you have the wrong person, stop. Enter a comment in one the questions.</a:t>
            </a:r>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3541196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4815"/>
            <a:ext cx="12192000" cy="5632311"/>
          </a:xfrm>
          <a:prstGeom prst="rect">
            <a:avLst/>
          </a:prstGeom>
        </p:spPr>
        <p:txBody>
          <a:bodyPr wrap="square">
            <a:spAutoFit/>
          </a:bodyPr>
          <a:lstStyle/>
          <a:p>
            <a:pPr marL="342900" indent="-342900">
              <a:buFont typeface="Arial" panose="020B0604020202020204" pitchFamily="34" charset="0"/>
              <a:buChar char="•"/>
            </a:pPr>
            <a:r>
              <a:rPr lang="en-US" sz="2400" dirty="0"/>
              <a:t>Knowing the project well also allows </a:t>
            </a:r>
            <a:r>
              <a:rPr lang="en-US" sz="2400" dirty="0" smtClean="0"/>
              <a:t>you to </a:t>
            </a:r>
            <a:r>
              <a:rPr lang="en-US" sz="2400" dirty="0"/>
              <a:t>quickly and accurately enter the information as you receive it, thus avoiding lapses in time and periods of silence.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Remember at all times that you represent the Sponsors of this survey. Try to leave the Respondent with a good impression of you and the organizations you represent.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Be polite at all times. Remember to say “please” and “thank you” where appropriate.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Speak clearly, and adjust the speed and volume of your speech to the needs of the Respondent. Our number one survey complaint is that the interviewer speaks too fast!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Remain confident and assertive, and keep the interview directed toward efficiently completing the interview. Do not allow the interview to get off track by becoming overly chatty. Respondents may participate out of politeness or genuine enjoyment, but that’s the second biggest complaint we receive.</a:t>
            </a:r>
          </a:p>
        </p:txBody>
      </p:sp>
      <p:sp>
        <p:nvSpPr>
          <p:cNvPr id="3" name="TextBox 2"/>
          <p:cNvSpPr txBox="1"/>
          <p:nvPr/>
        </p:nvSpPr>
        <p:spPr>
          <a:xfrm>
            <a:off x="10332720" y="135374"/>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
        <p:nvSpPr>
          <p:cNvPr id="4" name="Rectangle 3"/>
          <p:cNvSpPr/>
          <p:nvPr/>
        </p:nvSpPr>
        <p:spPr>
          <a:xfrm>
            <a:off x="0" y="55483"/>
            <a:ext cx="2039854" cy="615553"/>
          </a:xfrm>
          <a:prstGeom prst="rect">
            <a:avLst/>
          </a:prstGeom>
        </p:spPr>
        <p:txBody>
          <a:bodyPr wrap="none">
            <a:spAutoFit/>
          </a:bodyPr>
          <a:lstStyle/>
          <a:p>
            <a:r>
              <a:rPr lang="en-US" b="1" dirty="0" smtClean="0"/>
              <a:t>Presentation </a:t>
            </a:r>
            <a:r>
              <a:rPr lang="en-US" b="1" dirty="0" err="1" smtClean="0"/>
              <a:t>cont</a:t>
            </a:r>
            <a:r>
              <a:rPr lang="en-US" b="1" dirty="0" smtClean="0"/>
              <a:t>…</a:t>
            </a:r>
          </a:p>
          <a:p>
            <a:endParaRPr lang="en-US" sz="1600" b="1" dirty="0"/>
          </a:p>
        </p:txBody>
      </p:sp>
    </p:spTree>
    <p:extLst>
      <p:ext uri="{BB962C8B-B14F-4D97-AF65-F5344CB8AC3E}">
        <p14:creationId xmlns:p14="http://schemas.microsoft.com/office/powerpoint/2010/main" val="594058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69332"/>
            <a:ext cx="12191999"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t>Maintain </a:t>
            </a:r>
            <a:r>
              <a:rPr lang="en-US" sz="2400" dirty="0"/>
              <a:t>a friendly and interested voice at all times. Establish a sense of rapport with appropriate inflection, and avoid getting involved in personal conversations or issues that direct you away from the questionnaire</a:t>
            </a:r>
            <a:r>
              <a:rPr lang="en-US" sz="2400" dirty="0" smtClean="0"/>
              <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If </a:t>
            </a:r>
            <a:r>
              <a:rPr lang="en-US" sz="2400" dirty="0"/>
              <a:t>responses are long, you may occasionally interject a word or sound to convey that you are actively listening. Remember, though, the questions were written to be easily answered in a few words, so it may be necessary to intervene politely to cut rambling answers short</a:t>
            </a:r>
            <a:r>
              <a:rPr lang="en-US" sz="2400" dirty="0" smtClean="0"/>
              <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Remain </a:t>
            </a:r>
            <a:r>
              <a:rPr lang="en-US" sz="2400" dirty="0"/>
              <a:t>calm and objective throughout the interview. Remember your job is to ascertain and accurately report responses, not influence or interpret them</a:t>
            </a:r>
            <a:r>
              <a:rPr lang="en-US" sz="2400" dirty="0" smtClean="0"/>
              <a:t>.</a:t>
            </a:r>
          </a:p>
          <a:p>
            <a:pPr marL="342900" indent="-342900">
              <a:buFont typeface="Arial" panose="020B0604020202020204" pitchFamily="34" charset="0"/>
              <a:buChar char="•"/>
            </a:pPr>
            <a:endParaRPr lang="en-US" sz="2400" dirty="0"/>
          </a:p>
          <a:p>
            <a:endParaRPr lang="en-US" sz="2400" dirty="0"/>
          </a:p>
        </p:txBody>
      </p:sp>
      <p:sp>
        <p:nvSpPr>
          <p:cNvPr id="3" name="TextBox 2"/>
          <p:cNvSpPr txBox="1"/>
          <p:nvPr/>
        </p:nvSpPr>
        <p:spPr>
          <a:xfrm>
            <a:off x="10271760" y="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
        <p:nvSpPr>
          <p:cNvPr id="4" name="Rectangle 3"/>
          <p:cNvSpPr/>
          <p:nvPr/>
        </p:nvSpPr>
        <p:spPr>
          <a:xfrm>
            <a:off x="0" y="0"/>
            <a:ext cx="2039854" cy="369332"/>
          </a:xfrm>
          <a:prstGeom prst="rect">
            <a:avLst/>
          </a:prstGeom>
        </p:spPr>
        <p:txBody>
          <a:bodyPr wrap="none">
            <a:spAutoFit/>
          </a:bodyPr>
          <a:lstStyle/>
          <a:p>
            <a:r>
              <a:rPr lang="en-US" b="1" dirty="0"/>
              <a:t>Presentation </a:t>
            </a:r>
            <a:r>
              <a:rPr lang="en-US" b="1" dirty="0" err="1"/>
              <a:t>cont</a:t>
            </a:r>
            <a:r>
              <a:rPr lang="en-US" b="1" dirty="0"/>
              <a:t>…</a:t>
            </a:r>
          </a:p>
        </p:txBody>
      </p:sp>
    </p:spTree>
    <p:extLst>
      <p:ext uri="{BB962C8B-B14F-4D97-AF65-F5344CB8AC3E}">
        <p14:creationId xmlns:p14="http://schemas.microsoft.com/office/powerpoint/2010/main" val="852443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7940635"/>
          </a:xfrm>
          <a:prstGeom prst="rect">
            <a:avLst/>
          </a:prstGeom>
          <a:blipFill>
            <a:blip r:embed="rId2">
              <a:alphaModFix amt="12000"/>
            </a:blip>
            <a:stretch>
              <a:fillRect/>
            </a:stretch>
          </a:blipFill>
        </p:spPr>
        <p:txBody>
          <a:bodyPr wrap="square" rtlCol="0">
            <a:spAutoFit/>
          </a:bodyPr>
          <a:lstStyle/>
          <a:p>
            <a:r>
              <a:rPr lang="en-US" b="1" dirty="0"/>
              <a:t>Contacting and Scheduling </a:t>
            </a:r>
            <a:r>
              <a:rPr lang="en-US" b="1" dirty="0" smtClean="0"/>
              <a:t>Appointments</a:t>
            </a:r>
          </a:p>
          <a:p>
            <a:endParaRPr lang="en-US" dirty="0"/>
          </a:p>
          <a:p>
            <a:r>
              <a:rPr lang="en-US" sz="2400" dirty="0"/>
              <a:t>As you approach the household, always be prepared, mentally and physically, before beginning work. </a:t>
            </a:r>
            <a:endParaRPr lang="en-US" sz="2400" dirty="0" smtClean="0"/>
          </a:p>
          <a:p>
            <a:r>
              <a:rPr lang="en-US" sz="2400" dirty="0" smtClean="0"/>
              <a:t>Make </a:t>
            </a:r>
            <a:r>
              <a:rPr lang="en-US" sz="2400" dirty="0"/>
              <a:t>sure that you have a complete set of the appropriate materials with you, organized in such a manner that you don’t have to stop to search for required documents. </a:t>
            </a:r>
            <a:endParaRPr lang="en-US" sz="2400" dirty="0" smtClean="0"/>
          </a:p>
          <a:p>
            <a:endParaRPr lang="en-US" sz="2400" dirty="0" smtClean="0"/>
          </a:p>
          <a:p>
            <a:r>
              <a:rPr lang="en-US" sz="2400" dirty="0" smtClean="0"/>
              <a:t>Be </a:t>
            </a:r>
            <a:r>
              <a:rPr lang="en-US" sz="2400" dirty="0"/>
              <a:t>sure you have received any updates from your field manager</a:t>
            </a:r>
            <a:r>
              <a:rPr lang="en-US" sz="2400" dirty="0" smtClean="0"/>
              <a:t>.</a:t>
            </a:r>
          </a:p>
          <a:p>
            <a:endParaRPr lang="en-US" sz="2400" dirty="0"/>
          </a:p>
          <a:p>
            <a:r>
              <a:rPr lang="en-US" sz="2400" dirty="0"/>
              <a:t>Be ready before you knock on the door</a:t>
            </a:r>
            <a:r>
              <a:rPr lang="en-US" sz="2400" dirty="0" smtClean="0"/>
              <a:t>.</a:t>
            </a:r>
          </a:p>
          <a:p>
            <a:endParaRPr lang="en-US" sz="2400" dirty="0" smtClean="0"/>
          </a:p>
          <a:p>
            <a:r>
              <a:rPr lang="en-US" sz="2400" dirty="0" smtClean="0"/>
              <a:t>Be </a:t>
            </a:r>
            <a:r>
              <a:rPr lang="en-US" sz="2400" dirty="0"/>
              <a:t>prepared to talk to the respondent or the respondent’s </a:t>
            </a:r>
            <a:r>
              <a:rPr lang="en-US" sz="2400" dirty="0" smtClean="0"/>
              <a:t>household, </a:t>
            </a:r>
            <a:r>
              <a:rPr lang="en-US" sz="2400" dirty="0"/>
              <a:t>including family or friends. Know which person you want to </a:t>
            </a:r>
            <a:r>
              <a:rPr lang="en-US" sz="2400" dirty="0" smtClean="0"/>
              <a:t>reach but don’t be so focused on the study and the respondent that you ignore other people.</a:t>
            </a:r>
          </a:p>
          <a:p>
            <a:endParaRPr lang="en-US" sz="2400" dirty="0" smtClean="0"/>
          </a:p>
          <a:p>
            <a:r>
              <a:rPr lang="en-US" sz="2400" dirty="0" smtClean="0"/>
              <a:t>Be </a:t>
            </a:r>
            <a:r>
              <a:rPr lang="en-US" sz="2400" dirty="0"/>
              <a:t>prepared to explain who you are and why you are calling. </a:t>
            </a:r>
            <a:endParaRPr lang="en-US" sz="2400" dirty="0" smtClean="0"/>
          </a:p>
          <a:p>
            <a:endParaRPr lang="en-US" sz="2400" dirty="0" smtClean="0"/>
          </a:p>
          <a:p>
            <a:r>
              <a:rPr lang="en-US" sz="2400" dirty="0" smtClean="0"/>
              <a:t>Do </a:t>
            </a:r>
            <a:r>
              <a:rPr lang="en-US" sz="2400" dirty="0"/>
              <a:t>not rely solely on your memory to answer </a:t>
            </a:r>
            <a:r>
              <a:rPr lang="en-US" sz="2400" dirty="0" smtClean="0"/>
              <a:t>questions- make a cheat sheet of the parts of the study YOU think are most important. Your passion will show.  </a:t>
            </a:r>
          </a:p>
          <a:p>
            <a:endParaRPr lang="en-US" sz="2400" dirty="0" smtClean="0"/>
          </a:p>
          <a:p>
            <a:endParaRPr lang="en-US" sz="2400" dirty="0"/>
          </a:p>
          <a:p>
            <a:endParaRPr lang="en-US" dirty="0"/>
          </a:p>
        </p:txBody>
      </p:sp>
      <p:sp>
        <p:nvSpPr>
          <p:cNvPr id="3" name="TextBox 2"/>
          <p:cNvSpPr txBox="1"/>
          <p:nvPr/>
        </p:nvSpPr>
        <p:spPr>
          <a:xfrm>
            <a:off x="9723120" y="1676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997931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6732</TotalTime>
  <Words>2348</Words>
  <Application>Microsoft Office PowerPoint</Application>
  <PresentationFormat>Widescreen</PresentationFormat>
  <Paragraphs>210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390</cp:revision>
  <dcterms:created xsi:type="dcterms:W3CDTF">2013-10-25T18:19:02Z</dcterms:created>
  <dcterms:modified xsi:type="dcterms:W3CDTF">2014-01-24T16:09:26Z</dcterms:modified>
</cp:coreProperties>
</file>